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8" r:id="rId3"/>
    <p:sldId id="272" r:id="rId4"/>
    <p:sldId id="270" r:id="rId5"/>
    <p:sldId id="264" r:id="rId6"/>
    <p:sldId id="258" r:id="rId7"/>
    <p:sldId id="259" r:id="rId8"/>
    <p:sldId id="260" r:id="rId9"/>
    <p:sldId id="261" r:id="rId10"/>
    <p:sldId id="262" r:id="rId11"/>
    <p:sldId id="263" r:id="rId12"/>
    <p:sldId id="266" r:id="rId13"/>
    <p:sldId id="269" r:id="rId14"/>
    <p:sldId id="271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1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04669-A0D5-7E47-AE49-65C9B0A602B8}" type="datetimeFigureOut">
              <a:rPr lang="en-US" smtClean="0"/>
              <a:t>08/06/15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0BDD-D7FA-DA44-8E36-41E6E9740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421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04669-A0D5-7E47-AE49-65C9B0A602B8}" type="datetimeFigureOut">
              <a:rPr lang="en-US" smtClean="0"/>
              <a:t>08/06/15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0BDD-D7FA-DA44-8E36-41E6E9740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58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04669-A0D5-7E47-AE49-65C9B0A602B8}" type="datetimeFigureOut">
              <a:rPr lang="en-US" smtClean="0"/>
              <a:t>08/06/15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0BDD-D7FA-DA44-8E36-41E6E9740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234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04669-A0D5-7E47-AE49-65C9B0A602B8}" type="datetimeFigureOut">
              <a:rPr lang="en-US" smtClean="0"/>
              <a:t>08/06/15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0BDD-D7FA-DA44-8E36-41E6E9740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563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04669-A0D5-7E47-AE49-65C9B0A602B8}" type="datetimeFigureOut">
              <a:rPr lang="en-US" smtClean="0"/>
              <a:t>08/06/15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0BDD-D7FA-DA44-8E36-41E6E9740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799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04669-A0D5-7E47-AE49-65C9B0A602B8}" type="datetimeFigureOut">
              <a:rPr lang="en-US" smtClean="0"/>
              <a:t>08/06/15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0BDD-D7FA-DA44-8E36-41E6E9740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66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04669-A0D5-7E47-AE49-65C9B0A602B8}" type="datetimeFigureOut">
              <a:rPr lang="en-US" smtClean="0"/>
              <a:t>08/06/15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0BDD-D7FA-DA44-8E36-41E6E9740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67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04669-A0D5-7E47-AE49-65C9B0A602B8}" type="datetimeFigureOut">
              <a:rPr lang="en-US" smtClean="0"/>
              <a:t>08/06/15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0BDD-D7FA-DA44-8E36-41E6E9740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639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04669-A0D5-7E47-AE49-65C9B0A602B8}" type="datetimeFigureOut">
              <a:rPr lang="en-US" smtClean="0"/>
              <a:t>08/06/15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0BDD-D7FA-DA44-8E36-41E6E9740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059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04669-A0D5-7E47-AE49-65C9B0A602B8}" type="datetimeFigureOut">
              <a:rPr lang="en-US" smtClean="0"/>
              <a:t>08/06/15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0BDD-D7FA-DA44-8E36-41E6E9740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920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04669-A0D5-7E47-AE49-65C9B0A602B8}" type="datetimeFigureOut">
              <a:rPr lang="en-US" smtClean="0"/>
              <a:t>08/06/15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0BDD-D7FA-DA44-8E36-41E6E9740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666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04669-A0D5-7E47-AE49-65C9B0A602B8}" type="datetimeFigureOut">
              <a:rPr lang="en-US" smtClean="0"/>
              <a:t>08/06/15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80BDD-D7FA-DA44-8E36-41E6E9740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002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jpg"/><Relationship Id="rId9" Type="http://schemas.openxmlformats.org/officeDocument/2006/relationships/image" Target="../media/image8.jpg"/><Relationship Id="rId10" Type="http://schemas.openxmlformats.org/officeDocument/2006/relationships/image" Target="../media/image9.jpg"/><Relationship Id="rId11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(1)</a:t>
            </a:r>
            <a:br>
              <a:rPr lang="en-US" dirty="0" smtClean="0"/>
            </a:br>
            <a:r>
              <a:rPr lang="en-US" dirty="0" err="1" smtClean="0"/>
              <a:t>EPrints</a:t>
            </a:r>
            <a:r>
              <a:rPr lang="en-US" dirty="0" smtClean="0"/>
              <a:t> Services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278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Same Side Corner Rectangle 1"/>
          <p:cNvSpPr/>
          <p:nvPr/>
        </p:nvSpPr>
        <p:spPr>
          <a:xfrm>
            <a:off x="1181980" y="4642846"/>
            <a:ext cx="6794251" cy="977900"/>
          </a:xfrm>
          <a:prstGeom prst="round2Same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283581" y="1843365"/>
            <a:ext cx="914400" cy="26851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Research Data</a:t>
            </a:r>
          </a:p>
          <a:p>
            <a:pPr algn="ctr"/>
            <a:r>
              <a:rPr lang="en-US" dirty="0" smtClean="0"/>
              <a:t> Metadata Schema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39281" y="1843365"/>
            <a:ext cx="914400" cy="26851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err="1" smtClean="0"/>
              <a:t>ReCollect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594981" y="1843365"/>
            <a:ext cx="914400" cy="26851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err="1" smtClean="0"/>
              <a:t>DataCite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750681" y="1843365"/>
            <a:ext cx="914400" cy="26851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err="1" smtClean="0"/>
              <a:t>Arkivum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906381" y="1843365"/>
            <a:ext cx="914400" cy="26851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Exemplar Simple</a:t>
            </a:r>
          </a:p>
          <a:p>
            <a:pPr algn="ctr"/>
            <a:r>
              <a:rPr lang="en-US" dirty="0" smtClean="0"/>
              <a:t> Storage Plugin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EPrints 3.4 for Open Research Data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061832" y="1843365"/>
            <a:ext cx="914400" cy="26851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Large File Upload Mechanisms</a:t>
            </a:r>
          </a:p>
        </p:txBody>
      </p:sp>
    </p:spTree>
    <p:extLst>
      <p:ext uri="{BB962C8B-B14F-4D97-AF65-F5344CB8AC3E}">
        <p14:creationId xmlns:p14="http://schemas.microsoft.com/office/powerpoint/2010/main" val="2326560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EPrints for </a:t>
            </a:r>
            <a:r>
              <a:rPr lang="en-US" dirty="0" smtClean="0"/>
              <a:t>Dataset Showcases</a:t>
            </a:r>
            <a:endParaRPr lang="en-US" dirty="0"/>
          </a:p>
        </p:txBody>
      </p:sp>
      <p:sp>
        <p:nvSpPr>
          <p:cNvPr id="4" name="Round Same Side Corner Rectangle 3"/>
          <p:cNvSpPr/>
          <p:nvPr/>
        </p:nvSpPr>
        <p:spPr>
          <a:xfrm>
            <a:off x="2971825" y="4642846"/>
            <a:ext cx="3435901" cy="977900"/>
          </a:xfrm>
          <a:prstGeom prst="round2Same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73426" y="1843365"/>
            <a:ext cx="914400" cy="26851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Bespoke Dataset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229126" y="1843365"/>
            <a:ext cx="914400" cy="26851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Importer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84826" y="1843365"/>
            <a:ext cx="914400" cy="26851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Renderer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41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prints3.4flavour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52356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43667" y="451556"/>
            <a:ext cx="1227666" cy="5926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Arial"/>
                <a:cs typeface="Arial"/>
              </a:rPr>
              <a:t>US</a:t>
            </a:r>
            <a:r>
              <a:rPr lang="en-US" sz="1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Arial"/>
                <a:cs typeface="Arial"/>
              </a:rPr>
              <a:t>Pub</a:t>
            </a:r>
            <a:endParaRPr lang="en-US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24667" y="1524000"/>
            <a:ext cx="733777" cy="6632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382889" y="1524000"/>
            <a:ext cx="1128889" cy="6632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3675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(3)</a:t>
            </a:r>
            <a:br>
              <a:rPr lang="en-US" dirty="0" smtClean="0"/>
            </a:br>
            <a:r>
              <a:rPr lang="en-US" dirty="0" smtClean="0"/>
              <a:t>Community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348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Community 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New Role in </a:t>
            </a:r>
            <a:r>
              <a:rPr lang="en-US" dirty="0" err="1" smtClean="0"/>
              <a:t>EPrints</a:t>
            </a:r>
            <a:r>
              <a:rPr lang="en-US" dirty="0" smtClean="0"/>
              <a:t> Services</a:t>
            </a:r>
          </a:p>
          <a:p>
            <a:pPr lvl="1"/>
            <a:r>
              <a:rPr lang="en-US" dirty="0" smtClean="0"/>
              <a:t>To understand and promote community agendas</a:t>
            </a:r>
          </a:p>
          <a:p>
            <a:pPr lvl="1"/>
            <a:r>
              <a:rPr lang="en-US" dirty="0" smtClean="0"/>
              <a:t>To support community members</a:t>
            </a:r>
          </a:p>
          <a:p>
            <a:pPr lvl="1"/>
            <a:r>
              <a:rPr lang="en-US" dirty="0" smtClean="0"/>
              <a:t>To facilitate community contributions</a:t>
            </a:r>
          </a:p>
          <a:p>
            <a:r>
              <a:rPr lang="en-US" dirty="0" smtClean="0"/>
              <a:t>Recent Activities</a:t>
            </a:r>
          </a:p>
          <a:p>
            <a:pPr lvl="1"/>
            <a:r>
              <a:rPr lang="en-US" dirty="0" smtClean="0"/>
              <a:t>Supported development (presented later)</a:t>
            </a:r>
          </a:p>
          <a:p>
            <a:pPr lvl="1"/>
            <a:r>
              <a:rPr lang="en-US" dirty="0" smtClean="0"/>
              <a:t>Training videos</a:t>
            </a:r>
          </a:p>
          <a:p>
            <a:pPr lvl="1"/>
            <a:r>
              <a:rPr lang="en-US" dirty="0" smtClean="0"/>
              <a:t>Wiki Improvements</a:t>
            </a:r>
          </a:p>
          <a:p>
            <a:pPr lvl="1"/>
            <a:r>
              <a:rPr lang="en-US" dirty="0" smtClean="0"/>
              <a:t>EP-tech interaction</a:t>
            </a:r>
          </a:p>
          <a:p>
            <a:pPr lvl="1"/>
            <a:r>
              <a:rPr lang="en-US" dirty="0" smtClean="0"/>
              <a:t>Nagging for documentation</a:t>
            </a:r>
          </a:p>
        </p:txBody>
      </p:sp>
    </p:spTree>
    <p:extLst>
      <p:ext uri="{BB962C8B-B14F-4D97-AF65-F5344CB8AC3E}">
        <p14:creationId xmlns:p14="http://schemas.microsoft.com/office/powerpoint/2010/main" val="3582060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you want?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EPrints</a:t>
            </a:r>
            <a:r>
              <a:rPr lang="en-US" dirty="0" smtClean="0"/>
              <a:t> Software Roadmap</a:t>
            </a:r>
          </a:p>
          <a:p>
            <a:pPr lvl="1"/>
            <a:r>
              <a:rPr lang="en-US" dirty="0" smtClean="0"/>
              <a:t>New Features</a:t>
            </a:r>
          </a:p>
          <a:p>
            <a:pPr lvl="1"/>
            <a:r>
              <a:rPr lang="en-US" dirty="0" smtClean="0"/>
              <a:t>Strategic Direction</a:t>
            </a:r>
          </a:p>
          <a:p>
            <a:r>
              <a:rPr lang="en-US" dirty="0" smtClean="0"/>
              <a:t>Community Support</a:t>
            </a:r>
          </a:p>
          <a:p>
            <a:pPr lvl="1"/>
            <a:r>
              <a:rPr lang="en-US" dirty="0" smtClean="0"/>
              <a:t>What can I do for you?</a:t>
            </a:r>
          </a:p>
          <a:p>
            <a:r>
              <a:rPr lang="en-US" dirty="0" err="1" smtClean="0"/>
              <a:t>EPrints</a:t>
            </a:r>
            <a:r>
              <a:rPr lang="en-US" dirty="0" smtClean="0"/>
              <a:t> Services</a:t>
            </a:r>
          </a:p>
          <a:p>
            <a:pPr lvl="1"/>
            <a:r>
              <a:rPr lang="en-US" dirty="0" smtClean="0"/>
              <a:t>What can we do for you?</a:t>
            </a:r>
          </a:p>
        </p:txBody>
      </p:sp>
    </p:spTree>
    <p:extLst>
      <p:ext uri="{BB962C8B-B14F-4D97-AF65-F5344CB8AC3E}">
        <p14:creationId xmlns:p14="http://schemas.microsoft.com/office/powerpoint/2010/main" val="2237683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1691" y="718610"/>
            <a:ext cx="5236633" cy="900112"/>
          </a:xfrm>
        </p:spPr>
        <p:txBody>
          <a:bodyPr>
            <a:normAutofit/>
          </a:bodyPr>
          <a:lstStyle/>
          <a:p>
            <a:r>
              <a:rPr lang="en-US" dirty="0" err="1" smtClean="0"/>
              <a:t>EPrints</a:t>
            </a:r>
            <a:r>
              <a:rPr lang="en-US" dirty="0" smtClean="0"/>
              <a:t> Services</a:t>
            </a:r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319233" y="329168"/>
            <a:ext cx="3276260" cy="1692781"/>
            <a:chOff x="287486" y="911252"/>
            <a:chExt cx="3276260" cy="1692781"/>
          </a:xfrm>
        </p:grpSpPr>
        <p:sp>
          <p:nvSpPr>
            <p:cNvPr id="26" name="Rounded Rectangle 25"/>
            <p:cNvSpPr/>
            <p:nvPr/>
          </p:nvSpPr>
          <p:spPr>
            <a:xfrm>
              <a:off x="287486" y="911252"/>
              <a:ext cx="3276260" cy="169278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4" name="Picture 3" descr="lescarr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4074" y="1004889"/>
              <a:ext cx="969663" cy="1195917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574074" y="2206628"/>
              <a:ext cx="9336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Les Carr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647048" y="1534585"/>
              <a:ext cx="19166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Arial"/>
                  <a:cs typeface="Arial"/>
                </a:rPr>
                <a:t>Tame Academic</a:t>
              </a:r>
              <a:endParaRPr lang="en-US" b="1" dirty="0">
                <a:latin typeface="Arial"/>
                <a:cs typeface="Arial"/>
              </a:endParaRPr>
            </a:p>
          </p:txBody>
        </p:sp>
      </p:grpSp>
      <p:sp>
        <p:nvSpPr>
          <p:cNvPr id="28" name="Rounded Rectangle 27"/>
          <p:cNvSpPr/>
          <p:nvPr/>
        </p:nvSpPr>
        <p:spPr>
          <a:xfrm>
            <a:off x="319233" y="4445755"/>
            <a:ext cx="6665765" cy="22799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jiadiya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73" y="4573287"/>
            <a:ext cx="969662" cy="1195917"/>
          </a:xfrm>
          <a:prstGeom prst="rect">
            <a:avLst/>
          </a:prstGeom>
        </p:spPr>
      </p:pic>
      <p:pic>
        <p:nvPicPr>
          <p:cNvPr id="10" name="Picture 9" descr="davenewma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3395" y="4573287"/>
            <a:ext cx="969662" cy="119591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/>
          <a:srcRect l="11106" r="14176"/>
          <a:stretch/>
        </p:blipFill>
        <p:spPr>
          <a:xfrm>
            <a:off x="5643056" y="4566937"/>
            <a:ext cx="969662" cy="1195917"/>
          </a:xfrm>
          <a:prstGeom prst="rect">
            <a:avLst/>
          </a:prstGeom>
        </p:spPr>
      </p:pic>
      <p:pic>
        <p:nvPicPr>
          <p:cNvPr id="14" name="Picture 13" descr="willfyson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3734" y="4566937"/>
            <a:ext cx="969662" cy="1195917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74073" y="5744141"/>
            <a:ext cx="993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Jiadi</a:t>
            </a:r>
            <a:r>
              <a:rPr lang="en-US" dirty="0" smtClean="0"/>
              <a:t> Yao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558392" y="5708494"/>
            <a:ext cx="1153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Huw</a:t>
            </a:r>
            <a:r>
              <a:rPr lang="en-US" dirty="0" smtClean="0"/>
              <a:t> Fryer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683205" y="5715179"/>
            <a:ext cx="1553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Dave Newman 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153210" y="5716289"/>
            <a:ext cx="1144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Will </a:t>
            </a:r>
            <a:r>
              <a:rPr lang="en-US" dirty="0" err="1"/>
              <a:t>F</a:t>
            </a:r>
            <a:r>
              <a:rPr lang="en-US" dirty="0" err="1" smtClean="0"/>
              <a:t>yson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423029" y="6142319"/>
            <a:ext cx="2699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Repository Developers</a:t>
            </a:r>
            <a:endParaRPr lang="en-US" b="1" dirty="0">
              <a:latin typeface="Arial"/>
              <a:cs typeface="Arial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319234" y="2301854"/>
            <a:ext cx="6665765" cy="1692781"/>
            <a:chOff x="319234" y="2782885"/>
            <a:chExt cx="6665765" cy="1692781"/>
          </a:xfrm>
        </p:grpSpPr>
        <p:sp>
          <p:nvSpPr>
            <p:cNvPr id="27" name="Rounded Rectangle 26"/>
            <p:cNvSpPr/>
            <p:nvPr/>
          </p:nvSpPr>
          <p:spPr>
            <a:xfrm>
              <a:off x="319234" y="2782885"/>
              <a:ext cx="6665765" cy="169278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 descr="justin-bradley.png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386" y="2893458"/>
              <a:ext cx="969662" cy="1195917"/>
            </a:xfrm>
            <a:prstGeom prst="rect">
              <a:avLst/>
            </a:prstGeom>
          </p:spPr>
        </p:pic>
        <p:pic>
          <p:nvPicPr>
            <p:cNvPr id="7" name="Picture 6" descr="kellyterrell.jpg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63734" y="2893458"/>
              <a:ext cx="969662" cy="1195917"/>
            </a:xfrm>
            <a:prstGeom prst="rect">
              <a:avLst/>
            </a:prstGeom>
          </p:spPr>
        </p:pic>
        <p:pic>
          <p:nvPicPr>
            <p:cNvPr id="8" name="Picture 7" descr="mugshot-thumbnail.jpg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3395" y="2910417"/>
              <a:ext cx="969662" cy="1195917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2104240" y="4089375"/>
              <a:ext cx="12911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Kelly Terrell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22547" y="4089375"/>
              <a:ext cx="14820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Justin Bradley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18987" y="4089375"/>
              <a:ext cx="12347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Adam Field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236860" y="3242735"/>
              <a:ext cx="159558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latin typeface="Arial"/>
                  <a:cs typeface="Arial"/>
                </a:rPr>
                <a:t>Strategy &amp;</a:t>
              </a:r>
            </a:p>
            <a:p>
              <a:pPr algn="ctr"/>
              <a:r>
                <a:rPr lang="en-US" b="1" dirty="0" smtClean="0">
                  <a:latin typeface="Arial"/>
                  <a:cs typeface="Arial"/>
                </a:rPr>
                <a:t>Management</a:t>
              </a:r>
              <a:endParaRPr lang="en-US" b="1" dirty="0">
                <a:latin typeface="Arial"/>
                <a:cs typeface="Arial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7311100" y="2296032"/>
            <a:ext cx="1731216" cy="4429655"/>
            <a:chOff x="7338937" y="1295928"/>
            <a:chExt cx="1731216" cy="4429655"/>
          </a:xfrm>
        </p:grpSpPr>
        <p:sp>
          <p:nvSpPr>
            <p:cNvPr id="29" name="Rounded Rectangle 28"/>
            <p:cNvSpPr/>
            <p:nvPr/>
          </p:nvSpPr>
          <p:spPr>
            <a:xfrm>
              <a:off x="7338937" y="1295928"/>
              <a:ext cx="1731216" cy="442965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4" descr="johndarlington.jpg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0701" y="3137958"/>
              <a:ext cx="969662" cy="1195917"/>
            </a:xfrm>
            <a:prstGeom prst="rect">
              <a:avLst/>
            </a:prstGeom>
          </p:spPr>
        </p:pic>
        <p:pic>
          <p:nvPicPr>
            <p:cNvPr id="11" name="Picture 10" descr="sheridanbrown.jpg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5034" y="1423460"/>
              <a:ext cx="969662" cy="1195917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7406153" y="4332791"/>
              <a:ext cx="16640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John Darlington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390486" y="2625199"/>
              <a:ext cx="16796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Sheridan Brown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611240" y="4859947"/>
              <a:ext cx="127492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latin typeface="Arial"/>
                  <a:cs typeface="Arial"/>
                </a:rPr>
                <a:t>Sales &amp;</a:t>
              </a:r>
            </a:p>
            <a:p>
              <a:r>
                <a:rPr lang="en-US" b="1" dirty="0" smtClean="0">
                  <a:latin typeface="Arial"/>
                  <a:cs typeface="Arial"/>
                </a:rPr>
                <a:t>Marketing</a:t>
              </a:r>
              <a:endParaRPr lang="en-US" b="1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2078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EPrints</a:t>
            </a:r>
            <a:r>
              <a:rPr lang="en-US" dirty="0" smtClean="0"/>
              <a:t>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6667" y="1848556"/>
            <a:ext cx="7840133" cy="4277607"/>
          </a:xfrm>
        </p:spPr>
        <p:txBody>
          <a:bodyPr/>
          <a:lstStyle/>
          <a:p>
            <a:r>
              <a:rPr lang="en-US" dirty="0" smtClean="0"/>
              <a:t>Not for profit</a:t>
            </a:r>
          </a:p>
          <a:p>
            <a:r>
              <a:rPr lang="en-US" dirty="0" smtClean="0"/>
              <a:t>Exists to serve the OA community</a:t>
            </a:r>
          </a:p>
          <a:p>
            <a:pPr lvl="1"/>
            <a:r>
              <a:rPr lang="en-US" dirty="0" smtClean="0"/>
              <a:t>Charged for services (hosting, support,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Lead on </a:t>
            </a:r>
            <a:r>
              <a:rPr lang="en-US" dirty="0" err="1" smtClean="0"/>
              <a:t>EPrints</a:t>
            </a:r>
            <a:r>
              <a:rPr lang="en-US" dirty="0" smtClean="0"/>
              <a:t> roadmap and releases</a:t>
            </a:r>
          </a:p>
          <a:p>
            <a:pPr lvl="1"/>
            <a:r>
              <a:rPr lang="en-US" dirty="0" smtClean="0"/>
              <a:t>Provide a funding stream for </a:t>
            </a:r>
            <a:r>
              <a:rPr lang="en-US" dirty="0" err="1" smtClean="0"/>
              <a:t>EPrints</a:t>
            </a:r>
            <a:r>
              <a:rPr lang="en-US" dirty="0" smtClean="0"/>
              <a:t> development</a:t>
            </a:r>
          </a:p>
          <a:p>
            <a:r>
              <a:rPr lang="en-US" dirty="0" smtClean="0"/>
              <a:t>Does not OWN </a:t>
            </a:r>
            <a:r>
              <a:rPr lang="en-US" dirty="0" err="1" smtClean="0"/>
              <a:t>EPrints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427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(2)</a:t>
            </a:r>
            <a:br>
              <a:rPr lang="en-US" dirty="0" smtClean="0"/>
            </a:br>
            <a:r>
              <a:rPr lang="en-US" dirty="0" err="1" smtClean="0"/>
              <a:t>EPrints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Our 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132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EPrints</a:t>
            </a:r>
            <a:r>
              <a:rPr lang="en-US" dirty="0" smtClean="0"/>
              <a:t> 3.3.14</a:t>
            </a:r>
            <a:endParaRPr lang="en-US" dirty="0"/>
          </a:p>
        </p:txBody>
      </p:sp>
      <p:pic>
        <p:nvPicPr>
          <p:cNvPr id="8" name="Picture 7" descr="Screenshot 2015-06-09 16.54.3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4350"/>
            <a:ext cx="9144000" cy="461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640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EPrints</a:t>
            </a:r>
            <a:r>
              <a:rPr lang="en-US" dirty="0" smtClean="0"/>
              <a:t> 4 / 3.4.0 Key Philosophy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“Base” </a:t>
            </a:r>
            <a:r>
              <a:rPr lang="en-US" dirty="0" err="1" smtClean="0"/>
              <a:t>EPrints</a:t>
            </a:r>
            <a:r>
              <a:rPr lang="en-US" dirty="0" smtClean="0"/>
              <a:t> storing and handling of generic data and objects</a:t>
            </a:r>
          </a:p>
          <a:p>
            <a:endParaRPr lang="en-US" dirty="0" smtClean="0"/>
          </a:p>
          <a:p>
            <a:r>
              <a:rPr lang="en-US" dirty="0" smtClean="0"/>
              <a:t>“Layers” to handle specific metadata schema, import/export, rendering, search, etc. for specific domains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195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3.4 Releases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Collections of metadata schemas, renderers, plugins and packages tested together for a specific purpose (the pizza model)</a:t>
            </a:r>
          </a:p>
          <a:p>
            <a:r>
              <a:rPr lang="en-US" dirty="0" smtClean="0"/>
              <a:t>Initial Releases for:</a:t>
            </a:r>
          </a:p>
          <a:p>
            <a:pPr lvl="1"/>
            <a:r>
              <a:rPr lang="en-US" dirty="0" smtClean="0"/>
              <a:t>Open Access Publications</a:t>
            </a:r>
          </a:p>
          <a:p>
            <a:pPr lvl="1"/>
            <a:r>
              <a:rPr lang="en-US" dirty="0" smtClean="0"/>
              <a:t>Open Education</a:t>
            </a:r>
          </a:p>
          <a:p>
            <a:pPr lvl="1"/>
            <a:r>
              <a:rPr lang="en-US" dirty="0" smtClean="0"/>
              <a:t>Open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156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Same Side Corner Rectangle 1"/>
          <p:cNvSpPr/>
          <p:nvPr/>
        </p:nvSpPr>
        <p:spPr>
          <a:xfrm>
            <a:off x="622300" y="4575455"/>
            <a:ext cx="8102600" cy="977900"/>
          </a:xfrm>
          <a:prstGeom prst="round2Same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23900" y="1775974"/>
            <a:ext cx="914400" cy="26851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Publications</a:t>
            </a:r>
          </a:p>
          <a:p>
            <a:pPr algn="ctr"/>
            <a:r>
              <a:rPr lang="en-US" dirty="0" smtClean="0"/>
              <a:t>Metadata Schema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79600" y="1775974"/>
            <a:ext cx="914400" cy="26851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IRUS Tracker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35300" y="1775974"/>
            <a:ext cx="914400" cy="26851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Publications Router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191000" y="1775974"/>
            <a:ext cx="914400" cy="26851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ORCID Support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46700" y="1775974"/>
            <a:ext cx="914400" cy="26851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WOK / Scopus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502400" y="1775974"/>
            <a:ext cx="914400" cy="26851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Projects / Funder &amp; Rioxx2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658100" y="1775974"/>
            <a:ext cx="914400" cy="26851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err="1" smtClean="0"/>
              <a:t>IRStats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EPrints 3.4 for Publications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140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Same Side Corner Rectangle 1"/>
          <p:cNvSpPr/>
          <p:nvPr/>
        </p:nvSpPr>
        <p:spPr>
          <a:xfrm>
            <a:off x="1714526" y="4642846"/>
            <a:ext cx="5638800" cy="977900"/>
          </a:xfrm>
          <a:prstGeom prst="round2Same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816126" y="1843365"/>
            <a:ext cx="914400" cy="26851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Education</a:t>
            </a:r>
          </a:p>
          <a:p>
            <a:pPr algn="ctr"/>
            <a:r>
              <a:rPr lang="en-US" dirty="0" smtClean="0"/>
              <a:t>Metadata Schema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71826" y="1843365"/>
            <a:ext cx="914400" cy="26851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err="1" smtClean="0"/>
              <a:t>MePrints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127526" y="1843365"/>
            <a:ext cx="914400" cy="26851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Bookmarks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283226" y="1843365"/>
            <a:ext cx="914400" cy="26851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Collections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438926" y="1843365"/>
            <a:ext cx="914400" cy="26851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err="1" smtClean="0"/>
              <a:t>EdShare</a:t>
            </a:r>
            <a:r>
              <a:rPr lang="en-US" dirty="0" smtClean="0"/>
              <a:t> Style User Interface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EPrints 3.4 for Open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480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2339</TotalTime>
  <Words>302</Words>
  <Application>Microsoft Macintosh PowerPoint</Application>
  <PresentationFormat>On-screen Show (4:3)</PresentationFormat>
  <Paragraphs>92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(1) EPrints Services</vt:lpstr>
      <vt:lpstr>EPrints Services</vt:lpstr>
      <vt:lpstr>EPrints Services</vt:lpstr>
      <vt:lpstr>(2) EPrints Software</vt:lpstr>
      <vt:lpstr>EPrints 3.3.14</vt:lpstr>
      <vt:lpstr>EPrints 4 / 3.4.0 Key Philosophy</vt:lpstr>
      <vt:lpstr>3.4 Releases</vt:lpstr>
      <vt:lpstr>EPrints 3.4 for Publications</vt:lpstr>
      <vt:lpstr>EPrints 3.4 for Open Education</vt:lpstr>
      <vt:lpstr>EPrints 3.4 for Open Research Data</vt:lpstr>
      <vt:lpstr>EPrints for Dataset Showcases</vt:lpstr>
      <vt:lpstr>PowerPoint Presentation</vt:lpstr>
      <vt:lpstr>(3) Community</vt:lpstr>
      <vt:lpstr>Community Engagement</vt:lpstr>
      <vt:lpstr>What do you want?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State of EPrints</dc:title>
  <dc:creator>Adam Field</dc:creator>
  <cp:lastModifiedBy>Adam Field</cp:lastModifiedBy>
  <cp:revision>7</cp:revision>
  <dcterms:created xsi:type="dcterms:W3CDTF">2015-06-08T14:59:49Z</dcterms:created>
  <dcterms:modified xsi:type="dcterms:W3CDTF">2015-06-10T17:57:12Z</dcterms:modified>
</cp:coreProperties>
</file>